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78" r:id="rId3"/>
    <p:sldId id="283" r:id="rId4"/>
    <p:sldId id="296" r:id="rId5"/>
    <p:sldId id="343" r:id="rId6"/>
    <p:sldId id="304" r:id="rId7"/>
    <p:sldId id="318" r:id="rId8"/>
    <p:sldId id="313" r:id="rId9"/>
    <p:sldId id="319" r:id="rId10"/>
    <p:sldId id="305" r:id="rId11"/>
    <p:sldId id="330" r:id="rId12"/>
    <p:sldId id="303" r:id="rId13"/>
    <p:sldId id="306" r:id="rId14"/>
    <p:sldId id="344" r:id="rId15"/>
    <p:sldId id="316" r:id="rId16"/>
    <p:sldId id="317" r:id="rId17"/>
    <p:sldId id="315" r:id="rId18"/>
    <p:sldId id="314" r:id="rId19"/>
    <p:sldId id="307" r:id="rId20"/>
    <p:sldId id="310" r:id="rId21"/>
    <p:sldId id="311" r:id="rId22"/>
    <p:sldId id="312" r:id="rId23"/>
    <p:sldId id="321" r:id="rId24"/>
    <p:sldId id="345" r:id="rId25"/>
    <p:sldId id="289" r:id="rId26"/>
    <p:sldId id="290" r:id="rId27"/>
    <p:sldId id="323" r:id="rId28"/>
    <p:sldId id="327" r:id="rId29"/>
    <p:sldId id="328" r:id="rId30"/>
    <p:sldId id="476" r:id="rId31"/>
    <p:sldId id="466" r:id="rId32"/>
    <p:sldId id="332" r:id="rId33"/>
    <p:sldId id="333" r:id="rId34"/>
    <p:sldId id="334" r:id="rId35"/>
    <p:sldId id="347" r:id="rId36"/>
    <p:sldId id="346" r:id="rId37"/>
    <p:sldId id="350" r:id="rId38"/>
    <p:sldId id="351" r:id="rId39"/>
    <p:sldId id="352" r:id="rId40"/>
    <p:sldId id="374" r:id="rId41"/>
    <p:sldId id="353" r:id="rId42"/>
    <p:sldId id="354" r:id="rId43"/>
    <p:sldId id="355" r:id="rId44"/>
    <p:sldId id="356" r:id="rId45"/>
    <p:sldId id="477" r:id="rId46"/>
    <p:sldId id="359" r:id="rId47"/>
    <p:sldId id="360" r:id="rId48"/>
    <p:sldId id="361" r:id="rId49"/>
    <p:sldId id="336" r:id="rId50"/>
    <p:sldId id="376" r:id="rId51"/>
    <p:sldId id="456" r:id="rId52"/>
    <p:sldId id="461" r:id="rId53"/>
    <p:sldId id="462" r:id="rId54"/>
    <p:sldId id="463" r:id="rId55"/>
    <p:sldId id="464" r:id="rId56"/>
    <p:sldId id="465" r:id="rId57"/>
    <p:sldId id="399" r:id="rId58"/>
    <p:sldId id="377" r:id="rId59"/>
    <p:sldId id="368" r:id="rId60"/>
    <p:sldId id="378" r:id="rId61"/>
    <p:sldId id="380" r:id="rId62"/>
    <p:sldId id="398" r:id="rId63"/>
    <p:sldId id="424" r:id="rId64"/>
    <p:sldId id="387" r:id="rId65"/>
    <p:sldId id="363" r:id="rId66"/>
    <p:sldId id="364" r:id="rId67"/>
    <p:sldId id="369" r:id="rId68"/>
    <p:sldId id="382" r:id="rId69"/>
    <p:sldId id="383" r:id="rId70"/>
    <p:sldId id="384" r:id="rId71"/>
    <p:sldId id="385" r:id="rId72"/>
    <p:sldId id="381" r:id="rId73"/>
    <p:sldId id="365" r:id="rId74"/>
    <p:sldId id="370" r:id="rId75"/>
    <p:sldId id="388" r:id="rId76"/>
    <p:sldId id="389" r:id="rId77"/>
    <p:sldId id="391" r:id="rId78"/>
    <p:sldId id="386" r:id="rId79"/>
    <p:sldId id="366" r:id="rId80"/>
    <p:sldId id="371" r:id="rId81"/>
    <p:sldId id="393" r:id="rId82"/>
    <p:sldId id="394" r:id="rId83"/>
    <p:sldId id="395" r:id="rId84"/>
    <p:sldId id="396" r:id="rId85"/>
    <p:sldId id="425" r:id="rId86"/>
    <p:sldId id="404" r:id="rId87"/>
    <p:sldId id="405" r:id="rId88"/>
    <p:sldId id="406" r:id="rId89"/>
    <p:sldId id="407" r:id="rId90"/>
    <p:sldId id="413" r:id="rId91"/>
    <p:sldId id="408" r:id="rId92"/>
    <p:sldId id="414" r:id="rId93"/>
    <p:sldId id="415" r:id="rId94"/>
    <p:sldId id="418" r:id="rId95"/>
    <p:sldId id="419" r:id="rId96"/>
    <p:sldId id="411" r:id="rId97"/>
    <p:sldId id="412" r:id="rId98"/>
    <p:sldId id="410" r:id="rId99"/>
    <p:sldId id="420" r:id="rId100"/>
    <p:sldId id="421" r:id="rId101"/>
    <p:sldId id="422" r:id="rId102"/>
    <p:sldId id="423" r:id="rId103"/>
    <p:sldId id="447" r:id="rId104"/>
    <p:sldId id="469" r:id="rId105"/>
    <p:sldId id="473" r:id="rId106"/>
    <p:sldId id="474" r:id="rId107"/>
    <p:sldId id="475" r:id="rId108"/>
    <p:sldId id="468" r:id="rId109"/>
    <p:sldId id="429" r:id="rId110"/>
    <p:sldId id="431" r:id="rId111"/>
    <p:sldId id="432" r:id="rId112"/>
    <p:sldId id="433" r:id="rId113"/>
    <p:sldId id="434" r:id="rId114"/>
    <p:sldId id="440" r:id="rId115"/>
    <p:sldId id="435" r:id="rId116"/>
    <p:sldId id="436" r:id="rId117"/>
    <p:sldId id="437" r:id="rId118"/>
    <p:sldId id="438" r:id="rId119"/>
    <p:sldId id="439" r:id="rId120"/>
    <p:sldId id="441" r:id="rId121"/>
    <p:sldId id="442" r:id="rId122"/>
    <p:sldId id="443" r:id="rId123"/>
    <p:sldId id="430" r:id="rId124"/>
    <p:sldId id="445" r:id="rId125"/>
    <p:sldId id="454" r:id="rId126"/>
    <p:sldId id="452" r:id="rId127"/>
  </p:sldIdLst>
  <p:sldSz cx="9144000" cy="6858000" type="screen4x3"/>
  <p:notesSz cx="6858000" cy="9144000"/>
  <p:embeddedFontLst>
    <p:embeddedFont>
      <p:font typeface="Fira Sans SemiBold" panose="020B0703050000020004" pitchFamily="34" charset="0"/>
      <p:bold r:id="rId128"/>
      <p:boldItalic r:id="rId129"/>
    </p:embeddedFont>
    <p:embeddedFont>
      <p:font typeface="Fira Sans Medium" panose="020B0603050000020004" pitchFamily="34" charset="0"/>
      <p:regular r:id="rId130"/>
      <p:italic r:id="rId131"/>
    </p:embeddedFont>
    <p:embeddedFont>
      <p:font typeface="Aint Nothing Fancy" panose="02000000000000000000" pitchFamily="2" charset="0"/>
      <p:regular r:id="rId132"/>
    </p:embeddedFont>
    <p:embeddedFont>
      <p:font typeface="Calibri" panose="020F0502020204030204" pitchFamily="34" charset="0"/>
      <p:regular r:id="rId133"/>
      <p:bold r:id="rId134"/>
      <p:italic r:id="rId135"/>
      <p:boldItalic r:id="rId136"/>
    </p:embeddedFont>
    <p:embeddedFont>
      <p:font typeface="Fira Sans Thin" panose="020B0303050000020004" pitchFamily="34" charset="0"/>
      <p:regular r:id="rId137"/>
      <p:italic r:id="rId138"/>
    </p:embeddedFont>
    <p:embeddedFont>
      <p:font typeface="Impact" panose="020B0806030902050204" pitchFamily="34" charset="0"/>
      <p:regular r:id="rId139"/>
    </p:embeddedFont>
    <p:embeddedFont>
      <p:font typeface="Fira Sans Book" panose="020B0503050000020004" pitchFamily="34" charset="0"/>
      <p:regular r:id="rId140"/>
      <p:italic r:id="rId141"/>
    </p:embeddedFont>
    <p:embeddedFont>
      <p:font typeface="Lucida Sans Unicode" panose="020B0602030504020204" pitchFamily="34" charset="0"/>
      <p:regular r:id="rId142"/>
    </p:embeddedFont>
    <p:embeddedFont>
      <p:font typeface="Lucida Console" panose="020B0609040504020204" pitchFamily="49" charset="0"/>
      <p:regular r:id="rId14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3"/>
    <a:srgbClr val="505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11" d="100"/>
          <a:sy n="111" d="100"/>
        </p:scale>
        <p:origin x="16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38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40" Type="http://schemas.openxmlformats.org/officeDocument/2006/relationships/font" Target="fonts/font13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43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13/03/2015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 = chart.series[0];</a:t>
            </a:r>
          </a:p>
          <a:p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getTime();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parseFloat(evt.data);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series.addPoint([x,y], true, true);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04" y="0"/>
            <a:ext cx="971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79512" y="1270501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RandomSource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MessageEmitter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://*: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WebSocketServerBlock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webSocket.setAdress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(8887);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6044" y="766445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726885"/>
            <a:ext cx="646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emitter.getIn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source.getOut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4150821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72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9512" y="1724615"/>
            <a:ext cx="82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frame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DemoFrame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("Test");</a:t>
            </a:r>
          </a:p>
          <a:p>
            <a:endParaRPr lang="fr-FR" dirty="0" smtClean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</a:t>
            </a:r>
            <a:r>
              <a:rPr lang="fr-FR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MessageReceiver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&lt;&gt;();</a:t>
            </a:r>
          </a:p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receiver.setConnectionString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</a:t>
            </a:r>
            <a:r>
              <a:rPr lang="fr-FR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brehat:5556");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6044" y="1220559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Blocks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4509120"/>
            <a:ext cx="618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receiver.getOut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frame.getIn</a:t>
            </a:r>
            <a:r>
              <a:rPr lang="fr-FR" dirty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());</a:t>
            </a:r>
            <a:endParaRPr lang="fr-FR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9512" y="3933056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  <a:latin typeface="Aint Nothing Fancy" pitchFamily="2" charset="0"/>
              </a:rPr>
              <a:t>// Connexions</a:t>
            </a:r>
            <a:endParaRPr lang="fr-FR" sz="2000" dirty="0">
              <a:solidFill>
                <a:srgbClr val="FFC000"/>
              </a:solidFill>
              <a:latin typeface="Aint Nothing Fanc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4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39752" y="5301208"/>
            <a:ext cx="500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Dans mon projet ?</a:t>
            </a:r>
            <a:endParaRPr lang="fr-FR" sz="4400" dirty="0">
              <a:solidFill>
                <a:schemeClr val="tx1">
                  <a:lumMod val="85000"/>
                  <a:lumOff val="15000"/>
                </a:schemeClr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4067944" y="490109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1" name="Organigramme : Connecteur 70"/>
          <p:cNvSpPr/>
          <p:nvPr/>
        </p:nvSpPr>
        <p:spPr>
          <a:xfrm>
            <a:off x="2177484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3131840" y="5229200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4040068" y="554917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3131840" y="587727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Organigramme : Connecteur 75"/>
          <p:cNvSpPr/>
          <p:nvPr/>
        </p:nvSpPr>
        <p:spPr>
          <a:xfrm>
            <a:off x="1718558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125963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rganigramme : Connecteur 80"/>
          <p:cNvSpPr/>
          <p:nvPr/>
        </p:nvSpPr>
        <p:spPr>
          <a:xfrm>
            <a:off x="2177484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Connecteur 81"/>
          <p:cNvSpPr/>
          <p:nvPr/>
        </p:nvSpPr>
        <p:spPr>
          <a:xfrm>
            <a:off x="1718558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Connecteur 82"/>
          <p:cNvSpPr/>
          <p:nvPr/>
        </p:nvSpPr>
        <p:spPr>
          <a:xfrm>
            <a:off x="1259632" y="573325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Organigramme : Connecteur 97"/>
          <p:cNvSpPr/>
          <p:nvPr/>
        </p:nvSpPr>
        <p:spPr>
          <a:xfrm>
            <a:off x="7227170" y="5085184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Connecteur 98"/>
          <p:cNvSpPr/>
          <p:nvPr/>
        </p:nvSpPr>
        <p:spPr>
          <a:xfrm>
            <a:off x="6763681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Connecteur 99"/>
          <p:cNvSpPr/>
          <p:nvPr/>
        </p:nvSpPr>
        <p:spPr>
          <a:xfrm>
            <a:off x="6300192" y="508518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Organigramme : Connecteur 100"/>
          <p:cNvSpPr/>
          <p:nvPr/>
        </p:nvSpPr>
        <p:spPr>
          <a:xfrm>
            <a:off x="7227170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Connecteur 101"/>
          <p:cNvSpPr/>
          <p:nvPr/>
        </p:nvSpPr>
        <p:spPr>
          <a:xfrm>
            <a:off x="6763681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Connecteur 102"/>
          <p:cNvSpPr/>
          <p:nvPr/>
        </p:nvSpPr>
        <p:spPr>
          <a:xfrm>
            <a:off x="6300192" y="573325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6364782" y="544522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F:\Documents\ANTOINE\PRESENTATION (Cours)\Pack-MVP-v1\Box-Simple-Slide\Arrieres-Plans\09-Southend\Southend-14-froi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225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347864" y="2780928"/>
            <a:ext cx="234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C#  .NET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1196752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08104" y="548680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JavaScript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4437112"/>
            <a:ext cx="214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Python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04248" y="5229200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C++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87624" y="188640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Scala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692696"/>
            <a:ext cx="135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Groovy</a:t>
            </a:r>
            <a:endParaRPr lang="fr-FR" sz="48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39752" y="5486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Clojure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95936" y="98072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Kotlin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9512" y="2924944"/>
            <a:ext cx="1590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Ruby</a:t>
            </a:r>
            <a:endParaRPr lang="fr-FR" sz="5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1560" y="206084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JRuby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012160" y="3717032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Unity3D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72200" y="2204864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Android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2320" y="2924944"/>
            <a:ext cx="94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bg1">
                    <a:lumMod val="95000"/>
                  </a:schemeClr>
                </a:solidFill>
                <a:latin typeface="Impact" pitchFamily="34" charset="0"/>
              </a:rPr>
              <a:t>Netty</a:t>
            </a:r>
            <a:endParaRPr lang="fr-FR" sz="4400" dirty="0">
              <a:solidFill>
                <a:schemeClr val="bg1">
                  <a:lumMod val="9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88640" y="0"/>
            <a:ext cx="11730658" cy="69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5659" y="-27384"/>
            <a:ext cx="12815318" cy="6917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2434234" y="2780928"/>
            <a:ext cx="4275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Questions ?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2896926" y="188640"/>
            <a:ext cx="3350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Ressources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628800"/>
            <a:ext cx="347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http://reactivex.io</a:t>
            </a:r>
            <a:r>
              <a:rPr lang="fr-FR" sz="2800" dirty="0" smtClean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/</a:t>
            </a:r>
            <a:endParaRPr lang="fr-FR" sz="2800" dirty="0">
              <a:solidFill>
                <a:schemeClr val="bg1"/>
              </a:solidFill>
              <a:latin typeface="Fira Sans Thin" panose="020B0303050000020004" pitchFamily="34" charset="0"/>
              <a:ea typeface="Fira Sans Thin" panose="020B03030500000200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528" y="2152020"/>
            <a:ext cx="394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http://rxmarbles.com/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3528" y="2675240"/>
            <a:ext cx="562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http://jhusain.github.io/learnrx/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3198460"/>
            <a:ext cx="893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https://gist.github.com/staltz/868e7e9bc2a7b8c1f754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3725054"/>
            <a:ext cx="596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Fira Sans Thin" panose="020B0303050000020004" pitchFamily="34" charset="0"/>
                <a:ea typeface="Fira Sans Thin" panose="020B0303050000020004" pitchFamily="34" charset="0"/>
              </a:rPr>
              <a:t>http://xgrommx.github.io/rx-book/</a:t>
            </a:r>
          </a:p>
        </p:txBody>
      </p:sp>
    </p:spTree>
    <p:extLst>
      <p:ext uri="{BB962C8B-B14F-4D97-AF65-F5344CB8AC3E}">
        <p14:creationId xmlns:p14="http://schemas.microsoft.com/office/powerpoint/2010/main" val="12032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372200" y="410901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372200" y="285293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blocage…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 flipV="1">
            <a:off x="6372200" y="2780928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H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H="1" flipV="1">
            <a:off x="6372200" y="4077072"/>
            <a:ext cx="1152128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83940" y="1628800"/>
            <a:ext cx="18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Observable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6176" y="1628800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/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23088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851920" y="295688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076056" y="105273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int Nothing Fancy" pitchFamily="2" charset="0"/>
              </a:rPr>
              <a:t>a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  <a:latin typeface="Aint Nothing Fancy" pitchFamily="2" charset="0"/>
              </a:rPr>
              <a:t>synchrone</a:t>
            </a:r>
            <a:endParaRPr lang="fr-FR" sz="2400" dirty="0">
              <a:solidFill>
                <a:schemeClr val="bg1">
                  <a:lumMod val="75000"/>
                </a:schemeClr>
              </a:solidFill>
              <a:latin typeface="Aint Nothing Fancy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851920" y="360495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851920" y="425302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Présentation RX\PPT\11-Cambridge\Cambridge-00-U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4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2780928"/>
            <a:ext cx="7151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Reactive</a:t>
            </a:r>
            <a:r>
              <a:rPr lang="fr-FR" sz="60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 Extensions</a:t>
            </a:r>
            <a:endParaRPr lang="fr-FR" sz="60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7824" y="3861048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int Nothing Fancy" pitchFamily="2" charset="0"/>
              </a:rPr>
              <a:t>Qu’est ce que c’est ?</a:t>
            </a:r>
            <a:endParaRPr lang="fr-FR" sz="2800" dirty="0">
              <a:solidFill>
                <a:schemeClr val="accent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979712" y="2886035"/>
            <a:ext cx="5603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Iterator</a:t>
            </a:r>
            <a:r>
              <a:rPr lang="fr-FR" sz="4800" dirty="0" smtClean="0">
                <a:solidFill>
                  <a:schemeClr val="bg1"/>
                </a:solidFill>
                <a:latin typeface="Fira Sans SemiBold" pitchFamily="34" charset="0"/>
                <a:ea typeface="Fira Sans SemiBold" pitchFamily="34" charset="0"/>
              </a:rPr>
              <a:t>, Observer ?</a:t>
            </a:r>
            <a:endParaRPr lang="fr-FR" sz="4800" dirty="0">
              <a:solidFill>
                <a:schemeClr val="bg1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pic>
        <p:nvPicPr>
          <p:cNvPr id="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4664"/>
            <a:ext cx="4201805" cy="52360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139952" y="5733256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chemeClr val="bg1"/>
                </a:solidFill>
                <a:latin typeface="Fira Sans Book" pitchFamily="34" charset="0"/>
                <a:ea typeface="Fira Sans Book" pitchFamily="34" charset="0"/>
                <a:cs typeface="Lucida Sans Unicode" pitchFamily="34" charset="0"/>
              </a:rPr>
              <a:t>1994</a:t>
            </a:r>
            <a:endParaRPr lang="fr-FR" sz="2000" i="1" dirty="0">
              <a:solidFill>
                <a:schemeClr val="bg1"/>
              </a:solidFill>
              <a:latin typeface="Fira Sans Book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6" name="Picture 9" descr="http://upload.wikimedia.org/wikipedia/commons/3/39/PSX-Console-wControll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5373216"/>
            <a:ext cx="3946130" cy="181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817678" y="332656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43908" y="6165304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903439"/>
            <a:ext cx="947600" cy="94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09202" y="1988840"/>
            <a:ext cx="864096" cy="1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6882171" y="30689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5576" y="3068960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33" name="Organigramme : Connecteur 32"/>
          <p:cNvSpPr/>
          <p:nvPr/>
        </p:nvSpPr>
        <p:spPr>
          <a:xfrm>
            <a:off x="664916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rganigramme : Connecteur 33"/>
          <p:cNvSpPr/>
          <p:nvPr/>
        </p:nvSpPr>
        <p:spPr>
          <a:xfrm>
            <a:off x="6190236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/>
          <p:cNvSpPr/>
          <p:nvPr/>
        </p:nvSpPr>
        <p:spPr>
          <a:xfrm>
            <a:off x="5713058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/>
          <p:cNvSpPr/>
          <p:nvPr/>
        </p:nvSpPr>
        <p:spPr>
          <a:xfrm>
            <a:off x="5254132" y="2204864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/>
          <p:cNvSpPr/>
          <p:nvPr/>
        </p:nvSpPr>
        <p:spPr>
          <a:xfrm>
            <a:off x="377991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/>
          <p:cNvSpPr/>
          <p:nvPr/>
        </p:nvSpPr>
        <p:spPr>
          <a:xfrm>
            <a:off x="3320986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/>
          <p:cNvSpPr/>
          <p:nvPr/>
        </p:nvSpPr>
        <p:spPr>
          <a:xfrm>
            <a:off x="2843808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/>
          <p:cNvSpPr/>
          <p:nvPr/>
        </p:nvSpPr>
        <p:spPr>
          <a:xfrm>
            <a:off x="2384882" y="3975447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411760" y="443711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PUSH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36096" y="1268760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PULL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ME\Desktop\Présentation RX\PPT\11-Cambridge\Cambridge-05-dark-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6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187624" y="170080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Iterator</a:t>
            </a:r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 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924944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 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7624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throws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Exception()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40770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!</a:t>
            </a:r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hasNext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01721" y="29969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onNext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1721" y="3501008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onError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(Exception)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01721" y="407707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onCompleted</a:t>
            </a:r>
            <a:r>
              <a:rPr lang="fr-FR" sz="2000" dirty="0" smtClean="0">
                <a:solidFill>
                  <a:schemeClr val="bg1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04048" y="1700808"/>
            <a:ext cx="152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6">
                    <a:lumMod val="75000"/>
                  </a:schemeClr>
                </a:solidFill>
                <a:latin typeface="Impact" pitchFamily="34" charset="0"/>
                <a:ea typeface="Fira Sans Book" pitchFamily="34" charset="0"/>
                <a:cs typeface="Lucida Sans Unicode" pitchFamily="34" charset="0"/>
              </a:rPr>
              <a:t>Observer</a:t>
            </a:r>
            <a:endParaRPr lang="fr-FR" sz="2800" dirty="0">
              <a:solidFill>
                <a:schemeClr val="accent6">
                  <a:lumMod val="75000"/>
                </a:schemeClr>
              </a:solidFill>
              <a:latin typeface="Impact" pitchFamily="34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123728" y="2780928"/>
            <a:ext cx="484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Un exemple ?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Action1&lt;String&gt;() { 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4077072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Créé un Observable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16200000" flipV="1">
            <a:off x="287525" y="2960949"/>
            <a:ext cx="1584174" cy="504056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79912" y="450912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Ceci est un Observer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8" name="Connecteur en arc 7"/>
          <p:cNvCxnSpPr/>
          <p:nvPr/>
        </p:nvCxnSpPr>
        <p:spPr>
          <a:xfrm rot="5400000" flipH="1" flipV="1">
            <a:off x="4608004" y="3609020"/>
            <a:ext cx="1152128" cy="3600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asynchrone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393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new Action1&lt;String&gt;() { 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public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void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call(String s) {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	System.out.println("Hello " + s + "!");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}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dirty="0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{Bruce, Peter, Clark}</a:t>
            </a:r>
          </a:p>
          <a:p>
            <a:endParaRPr lang="fr-FR" b="1" dirty="0" smtClean="0">
              <a:solidFill>
                <a:schemeClr val="accent6">
                  <a:lumMod val="7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5400000" flipH="1" flipV="1">
            <a:off x="1331640" y="620688"/>
            <a:ext cx="648072" cy="648072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).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(s) -&gt; {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5754113" y="692696"/>
            <a:ext cx="1530752" cy="1440160"/>
          </a:xfrm>
          <a:prstGeom prst="curvedConnector2">
            <a:avLst/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7802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System.out.println</a:t>
            </a:r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("Hello " + s + "!");}</a:t>
            </a:r>
          </a:p>
          <a:p>
            <a:r>
              <a:rPr lang="fr-FR" dirty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Bruce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Peter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Clark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6016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1" name="Connecteur en arc 8"/>
          <p:cNvCxnSpPr/>
          <p:nvPr/>
        </p:nvCxnSpPr>
        <p:spPr>
          <a:xfrm rot="16200000" flipV="1">
            <a:off x="3707904" y="1052736"/>
            <a:ext cx="1080120" cy="648072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131840" y="620688"/>
            <a:ext cx="158417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851920" y="1700808"/>
            <a:ext cx="1675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Map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1026" name="Picture 2" descr="map.png (1280×61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120" y="2996952"/>
            <a:ext cx="4559152" cy="2172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923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Superman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2195736" y="620688"/>
            <a:ext cx="122413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41987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4932040" y="620688"/>
            <a:ext cx="1368152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563888" y="1700808"/>
            <a:ext cx="204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Filter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4994" name="Picture 2" descr="filter.png (1280×6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24944"/>
            <a:ext cx="5207224" cy="252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filter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Avengers.contains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hero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639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SubscribeOn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8066" name="Picture 2" descr="Subscrib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567264" cy="265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339752" y="3140968"/>
            <a:ext cx="457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accent6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r>
              <a:rPr lang="fr-FR" sz="36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 </a:t>
            </a:r>
            <a:r>
              <a:rPr lang="fr-FR" sz="3600" strike="sngStrike" dirty="0" smtClean="0">
                <a:solidFill>
                  <a:schemeClr val="bg1">
                    <a:lumMod val="75000"/>
                  </a:schemeClr>
                </a:solidFill>
                <a:latin typeface="Fira Sans Medium" pitchFamily="34" charset="0"/>
                <a:ea typeface="Fira Sans Medium" pitchFamily="34" charset="0"/>
              </a:rPr>
              <a:t>asynchrone</a:t>
            </a:r>
            <a:endParaRPr lang="fr-FR" sz="3600" strike="sngStrike" dirty="0">
              <a:solidFill>
                <a:schemeClr val="bg1">
                  <a:lumMod val="75000"/>
                </a:schemeClr>
              </a:solidFill>
              <a:latin typeface="Fira Sans Medium" pitchFamily="34" charset="0"/>
              <a:ea typeface="Fira Sans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Schedulers.newThread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{System.out.println("Hello " + s + "!");}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385990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ZoneTexte 10"/>
          <p:cNvSpPr txBox="1"/>
          <p:nvPr/>
        </p:nvSpPr>
        <p:spPr>
          <a:xfrm>
            <a:off x="539552" y="6095037"/>
            <a:ext cx="8064896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Hulk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!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&gt; Hello Spiderman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339752" y="1700808"/>
            <a:ext cx="4075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505F7C"/>
                </a:solidFill>
                <a:latin typeface="Fira Sans SemiBold" pitchFamily="34" charset="0"/>
                <a:ea typeface="Fira Sans SemiBold" pitchFamily="34" charset="0"/>
              </a:rPr>
              <a:t>ObserveOn</a:t>
            </a:r>
            <a:endParaRPr lang="fr-FR" sz="6000" dirty="0">
              <a:solidFill>
                <a:srgbClr val="505F7C"/>
              </a:solidFill>
              <a:latin typeface="Fira Sans SemiBold" pitchFamily="34" charset="0"/>
              <a:ea typeface="Fira Sans SemiBold" pitchFamily="34" charset="0"/>
            </a:endParaRPr>
          </a:p>
        </p:txBody>
      </p:sp>
      <p:pic>
        <p:nvPicPr>
          <p:cNvPr id="89090" name="Picture 2" descr="Observ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999312" cy="2887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94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072211"/>
            <a:ext cx="66294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7528616" y="1700807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coubaple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16" name="Connecteur en arc 15"/>
          <p:cNvCxnSpPr/>
          <p:nvPr/>
        </p:nvCxnSpPr>
        <p:spPr>
          <a:xfrm rot="10800000" flipV="1">
            <a:off x="6012160" y="1879234"/>
            <a:ext cx="1296144" cy="509713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observeOn(AndroidSchedulers.mainThread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9552" y="1412776"/>
            <a:ext cx="8494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List&lt;String&gt; names = {Bruce, Peter, Clark}</a:t>
            </a:r>
          </a:p>
          <a:p>
            <a:endParaRPr lang="fr-FR" dirty="0" err="1" smtClean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Observable.from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names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Schedulers.computation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-&gt; {return 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NSAService.getIdentity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name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.filter(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(hero) -&gt; {return Avengers.contains(hero);} 	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.observeOn(AndroidSchedulers.mainThread())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(s) -&gt; {</a:t>
            </a:r>
            <a:r>
              <a:rPr lang="fr-FR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androidL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istView.getModel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().</a:t>
            </a:r>
            <a:r>
              <a:rPr lang="en-US" dirty="0" err="1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addElement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</a:t>
            </a:r>
            <a:r>
              <a:rPr lang="en-US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solidFill>
                  <a:srgbClr val="505F7C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endParaRPr lang="fr-FR" dirty="0">
              <a:solidFill>
                <a:srgbClr val="505F7C"/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Names</a:t>
            </a:r>
            <a:endParaRPr lang="fr-FR" dirty="0">
              <a:solidFill>
                <a:srgbClr val="505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332656"/>
            <a:ext cx="9361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Print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>
            <a:off x="1763688" y="620688"/>
            <a:ext cx="720080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2483768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GetIdentity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  <a:endParaRPr lang="fr-FR" dirty="0">
              <a:solidFill>
                <a:srgbClr val="505F7C"/>
              </a:solidFill>
            </a:endParaRPr>
          </a:p>
        </p:txBody>
      </p:sp>
      <p:cxnSp>
        <p:nvCxnSpPr>
          <p:cNvPr id="15" name="Connecteur droit avec flèche 14"/>
          <p:cNvCxnSpPr>
            <a:stCxn id="13" idx="3"/>
            <a:endCxn id="10" idx="1"/>
          </p:cNvCxnSpPr>
          <p:nvPr/>
        </p:nvCxnSpPr>
        <p:spPr>
          <a:xfrm>
            <a:off x="6012160" y="620688"/>
            <a:ext cx="792088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Rectangle 12"/>
          <p:cNvSpPr/>
          <p:nvPr/>
        </p:nvSpPr>
        <p:spPr>
          <a:xfrm>
            <a:off x="4499992" y="332656"/>
            <a:ext cx="151216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505F7C"/>
                </a:solidFill>
              </a:rPr>
              <a:t>isAnAvenger</a:t>
            </a:r>
            <a:r>
              <a:rPr lang="fr-FR" dirty="0" smtClean="0">
                <a:solidFill>
                  <a:srgbClr val="505F7C"/>
                </a:solidFill>
              </a:rPr>
              <a:t>()</a:t>
            </a:r>
          </a:p>
        </p:txBody>
      </p:sp>
      <p:cxnSp>
        <p:nvCxnSpPr>
          <p:cNvPr id="17" name="Connecteur droit avec flèche 16"/>
          <p:cNvCxnSpPr>
            <a:stCxn id="9" idx="3"/>
            <a:endCxn id="13" idx="1"/>
          </p:cNvCxnSpPr>
          <p:nvPr/>
        </p:nvCxnSpPr>
        <p:spPr>
          <a:xfrm>
            <a:off x="3995936" y="620688"/>
            <a:ext cx="504056" cy="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>
            <a:solidFill>
              <a:srgbClr val="505F7C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916832"/>
            <a:ext cx="23762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f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2736304" cy="1368152"/>
          </a:xfrm>
          <a:prstGeom prst="rect">
            <a:avLst/>
          </a:prstGeom>
          <a:noFill/>
        </p:spPr>
      </p:pic>
      <p:pic>
        <p:nvPicPr>
          <p:cNvPr id="93188" name="Picture 4" descr="takeUnt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24744"/>
            <a:ext cx="3275856" cy="1945040"/>
          </a:xfrm>
          <a:prstGeom prst="rect">
            <a:avLst/>
          </a:prstGeom>
          <a:noFill/>
        </p:spPr>
      </p:pic>
      <p:pic>
        <p:nvPicPr>
          <p:cNvPr id="93190" name="Picture 6" descr="debou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4032448" cy="1953217"/>
          </a:xfrm>
          <a:prstGeom prst="rect">
            <a:avLst/>
          </a:prstGeom>
          <a:noFill/>
        </p:spPr>
      </p:pic>
      <p:pic>
        <p:nvPicPr>
          <p:cNvPr id="93192" name="Picture 8" descr="sk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733256"/>
            <a:ext cx="1944216" cy="926541"/>
          </a:xfrm>
          <a:prstGeom prst="rect">
            <a:avLst/>
          </a:prstGeom>
          <a:noFill/>
        </p:spPr>
      </p:pic>
      <p:pic>
        <p:nvPicPr>
          <p:cNvPr id="93194" name="Picture 10" descr="tim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188640"/>
            <a:ext cx="2744550" cy="857672"/>
          </a:xfrm>
          <a:prstGeom prst="rect">
            <a:avLst/>
          </a:prstGeom>
          <a:noFill/>
        </p:spPr>
      </p:pic>
      <p:pic>
        <p:nvPicPr>
          <p:cNvPr id="93196" name="Picture 12" descr="contai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3040" y="2564904"/>
            <a:ext cx="2830960" cy="1415480"/>
          </a:xfrm>
          <a:prstGeom prst="rect">
            <a:avLst/>
          </a:prstGeom>
          <a:noFill/>
        </p:spPr>
      </p:pic>
      <p:pic>
        <p:nvPicPr>
          <p:cNvPr id="93198" name="Picture 14" descr="reduc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581128"/>
            <a:ext cx="4032448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Présentation RX\PPT\lego-62260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-1"/>
            <a:ext cx="10327343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1028" name="Picture 4" descr="cliquez pour agrandir l´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0" y="653559"/>
            <a:ext cx="8464920" cy="55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7" y="832390"/>
            <a:ext cx="8450186" cy="5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51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2" descr="http://images.gizmag.com/inline/fitbit-forc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99" y="1334260"/>
            <a:ext cx="7458601" cy="41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4" y="1263872"/>
            <a:ext cx="817359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1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rue89.nouvelobs.com/sites/news/files/article/thumbnail_square/2013/11/compteur_linky_edf_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922077"/>
            <a:ext cx="6696744" cy="50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7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pic>
        <p:nvPicPr>
          <p:cNvPr id="4" name="Picture 4" descr="http://www.cartelectronic.fr/blog/wp-content/uploads/2014/10/log-graphiqu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 bwMode="auto">
          <a:xfrm>
            <a:off x="858195" y="1113932"/>
            <a:ext cx="7427609" cy="46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887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 device.getData(time);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75856" y="4653136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un peu trop rapide…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683568" y="2276872"/>
            <a:ext cx="7609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Observable.interval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map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(time) -&gt; {return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device.getData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(time);}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throttleFirst</a:t>
            </a:r>
            <a:r>
              <a:rPr lang="fr-FR" b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(150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TimeUnit.MILLISECONDS</a:t>
            </a:r>
            <a:r>
              <a:rPr lang="fr-FR" b="1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>
                <a:solidFill>
                  <a:schemeClr val="tx1"/>
                </a:solidFill>
              </a:rPr>
              <a:t>Sensor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7282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6096000" cy="4305301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publisher = context.socket(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ZMQ.PUB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publisher.bind("</a:t>
            </a:r>
            <a:r>
              <a:rPr lang="fr-FR" b="1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tcp://*:5556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pic>
        <p:nvPicPr>
          <p:cNvPr id="101379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420888"/>
            <a:ext cx="6739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(ZMQ.PUB);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("tcp://*:5556");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sensor.forEach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(value)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publisher.send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(data, 0);}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Emitter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6258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1464003" cy="1855371"/>
          </a:xfrm>
          <a:prstGeom prst="rect">
            <a:avLst/>
          </a:prstGeom>
          <a:noFill/>
        </p:spPr>
      </p:pic>
      <p:cxnSp>
        <p:nvCxnSpPr>
          <p:cNvPr id="5" name="Connecteur droit avec flèche 4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endCxn id="3" idx="1"/>
          </p:cNvCxnSpPr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ZMQ.SUB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tcp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://brehat:5556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pic>
        <p:nvPicPr>
          <p:cNvPr id="5" name="Picture 3" descr="C:\Users\HOME\Desktop\zerom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187624" y="2564904"/>
            <a:ext cx="7436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ZMQ.Socket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socket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context.socket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(ZMQ.SUB);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byte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[0]);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socket.connect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("tcp://localhost:5556");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Observable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ZeroMQObservables.from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(socket)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40153" y="44690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Fonction perso (12 </a:t>
            </a:r>
            <a:r>
              <a:rPr lang="fr-FR" sz="2000" dirty="0" err="1" smtClean="0">
                <a:solidFill>
                  <a:schemeClr val="accent6"/>
                </a:solidFill>
                <a:latin typeface="Aint Nothing Fancy" pitchFamily="2" charset="0"/>
              </a:rPr>
              <a:t>loc</a:t>
            </a:r>
            <a:r>
              <a:rPr lang="fr-FR" sz="2000" dirty="0" smtClean="0">
                <a:solidFill>
                  <a:schemeClr val="accent6"/>
                </a:solidFill>
                <a:latin typeface="Aint Nothing Fancy" pitchFamily="2" charset="0"/>
              </a:rPr>
              <a:t>)</a:t>
            </a:r>
            <a:endParaRPr lang="fr-FR" sz="2000" dirty="0">
              <a:solidFill>
                <a:schemeClr val="accent6"/>
              </a:solidFill>
              <a:latin typeface="Aint Nothing Fancy" pitchFamily="2" charset="0"/>
            </a:endParaRPr>
          </a:p>
        </p:txBody>
      </p:sp>
      <p:cxnSp>
        <p:nvCxnSpPr>
          <p:cNvPr id="5" name="Connecteur en arc 8"/>
          <p:cNvCxnSpPr/>
          <p:nvPr/>
        </p:nvCxnSpPr>
        <p:spPr>
          <a:xfrm rot="10800000">
            <a:off x="5220073" y="4037002"/>
            <a:ext cx="504056" cy="5600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  <p:pic>
        <p:nvPicPr>
          <p:cNvPr id="4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3536396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83568" y="1988840"/>
            <a:ext cx="8081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XYDataset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DynamicTimeSeriesCollection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(…)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JFreeChart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ChartFactory.createTimeSeriesChart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(…,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…);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receiver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observeOn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SwingScheduler.getInstance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forEach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(data) -&gt; {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dataset.appendData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array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);}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.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411760" y="4437112"/>
            <a:ext cx="407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int Nothing Fancy" pitchFamily="2" charset="0"/>
              </a:rPr>
              <a:t>Java Swing ?</a:t>
            </a:r>
            <a:endParaRPr lang="fr-FR" sz="5400" dirty="0">
              <a:solidFill>
                <a:schemeClr val="accent6">
                  <a:lumMod val="20000"/>
                  <a:lumOff val="80000"/>
                </a:schemeClr>
              </a:solidFill>
              <a:latin typeface="Aint Nothing Fanc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6" name="Picture 2" descr="http://www.jfree.org/jfreechart/images/jfree_chart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1700808"/>
            <a:ext cx="1728192" cy="457462"/>
          </a:xfrm>
          <a:prstGeom prst="rect">
            <a:avLst/>
          </a:prstGeom>
          <a:noFill/>
        </p:spPr>
      </p:pic>
      <p:pic>
        <p:nvPicPr>
          <p:cNvPr id="17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628800"/>
            <a:ext cx="1656184" cy="517286"/>
          </a:xfrm>
          <a:prstGeom prst="rect">
            <a:avLst/>
          </a:prstGeom>
          <a:noFill/>
        </p:spPr>
      </p:pic>
      <p:pic>
        <p:nvPicPr>
          <p:cNvPr id="18" name="Picture 3" descr="C:\Users\HOME\Desktop\zerom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628800"/>
            <a:ext cx="1656184" cy="517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5576" y="2420888"/>
            <a:ext cx="936104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Sensor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/>
          <p:cNvCxnSpPr>
            <a:stCxn id="5" idx="3"/>
            <a:endCxn id="8" idx="1"/>
          </p:cNvCxnSpPr>
          <p:nvPr/>
        </p:nvCxnSpPr>
        <p:spPr>
          <a:xfrm>
            <a:off x="1691680" y="2780928"/>
            <a:ext cx="100811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eart Rate, Pulse, Live, Line, Wave, Frequency, Medi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12976"/>
            <a:ext cx="1656184" cy="11696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99792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Emitter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9" name="Picture 2" descr="Satellite Dish, Parabolic Mirror, Sending, Sen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284984"/>
            <a:ext cx="668540" cy="847259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8" idx="3"/>
            <a:endCxn id="11" idx="1"/>
          </p:cNvCxnSpPr>
          <p:nvPr/>
        </p:nvCxnSpPr>
        <p:spPr>
          <a:xfrm>
            <a:off x="3779912" y="2780928"/>
            <a:ext cx="11521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32040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Network </a:t>
            </a:r>
            <a:r>
              <a:rPr lang="fr-FR" sz="2000" dirty="0" err="1" smtClean="0">
                <a:solidFill>
                  <a:schemeClr val="tx1"/>
                </a:solidFill>
              </a:rPr>
              <a:t>Receiver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HOME\Desktop\recei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748879" cy="949321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>
            <a:stCxn id="11" idx="3"/>
            <a:endCxn id="14" idx="1"/>
          </p:cNvCxnSpPr>
          <p:nvPr/>
        </p:nvCxnSpPr>
        <p:spPr>
          <a:xfrm>
            <a:off x="6012160" y="2780928"/>
            <a:ext cx="12241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6296" y="2420888"/>
            <a:ext cx="1080120" cy="7200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GUI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5" name="Picture 2" descr="C:\Users\HOME\Desktop\gu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3284984"/>
            <a:ext cx="1296144" cy="1025343"/>
          </a:xfrm>
          <a:prstGeom prst="rect">
            <a:avLst/>
          </a:prstGeom>
          <a:noFill/>
        </p:spPr>
      </p:pic>
      <p:pic>
        <p:nvPicPr>
          <p:cNvPr id="1027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720" y="1304764"/>
            <a:ext cx="2334693" cy="948308"/>
          </a:xfrm>
          <a:prstGeom prst="rect">
            <a:avLst/>
          </a:prstGeom>
          <a:noFill/>
        </p:spPr>
      </p:pic>
      <p:pic>
        <p:nvPicPr>
          <p:cNvPr id="16" name="Picture 3" descr="C:\Users\HOME\Desktop\websocket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304764"/>
            <a:ext cx="2334693" cy="948308"/>
          </a:xfrm>
          <a:prstGeom prst="rect">
            <a:avLst/>
          </a:prstGeom>
          <a:noFill/>
        </p:spPr>
      </p:pic>
      <p:sp>
        <p:nvSpPr>
          <p:cNvPr id="1029" name="AutoShape 5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1" name="AutoShape 7" descr="http://toulibre.org/pub/2012-02-29-rencontre/presentation/presentations/presentation_html/graph/logo_html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C:\Users\HOME\Desktop\html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9426" y="1268760"/>
            <a:ext cx="998240" cy="998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3635896" y="2708920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solidFill>
                  <a:schemeClr val="bg2">
                    <a:lumMod val="75000"/>
                  </a:schemeClr>
                </a:solidFill>
                <a:latin typeface="Impact" pitchFamily="34" charset="0"/>
              </a:rPr>
              <a:t>DEMO</a:t>
            </a:r>
            <a:endParaRPr lang="fr-FR" sz="5400" dirty="0">
              <a:solidFill>
                <a:schemeClr val="bg2">
                  <a:lumMod val="75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ME\Desktop\Présentation RX\PPT\11-Cambridge\Cambridge-07-f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6222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067944" y="23088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2186110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113588" y="2636912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12454" y="548680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</a:rPr>
              <a:t>Itérateur</a:t>
            </a:r>
            <a:endParaRPr lang="fr-FR" sz="36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021816" y="295688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3284984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Organigramme : Connecteur 18"/>
          <p:cNvSpPr/>
          <p:nvPr/>
        </p:nvSpPr>
        <p:spPr>
          <a:xfrm>
            <a:off x="1727184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1268258" y="2492896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Connecteur 27"/>
          <p:cNvSpPr/>
          <p:nvPr/>
        </p:nvSpPr>
        <p:spPr>
          <a:xfrm>
            <a:off x="7213731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rganigramme : Connecteur 28"/>
          <p:cNvSpPr/>
          <p:nvPr/>
        </p:nvSpPr>
        <p:spPr>
          <a:xfrm>
            <a:off x="6750242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Connecteur 29"/>
          <p:cNvSpPr/>
          <p:nvPr/>
        </p:nvSpPr>
        <p:spPr>
          <a:xfrm>
            <a:off x="6286753" y="2492896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Connecteur 30"/>
          <p:cNvSpPr/>
          <p:nvPr/>
        </p:nvSpPr>
        <p:spPr>
          <a:xfrm>
            <a:off x="2177484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rganigramme : Connecteur 31"/>
          <p:cNvSpPr/>
          <p:nvPr/>
        </p:nvSpPr>
        <p:spPr>
          <a:xfrm>
            <a:off x="1718558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Connecteur 32"/>
          <p:cNvSpPr/>
          <p:nvPr/>
        </p:nvSpPr>
        <p:spPr>
          <a:xfrm>
            <a:off x="125963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67944" y="3604954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next</a:t>
            </a:r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sp>
        <p:nvSpPr>
          <p:cNvPr id="55" name="Organigramme : Connecteur 54"/>
          <p:cNvSpPr/>
          <p:nvPr/>
        </p:nvSpPr>
        <p:spPr>
          <a:xfrm>
            <a:off x="2177484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3131840" y="3933056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40068" y="425302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85000"/>
                  </a:schemeClr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return</a:t>
            </a:r>
            <a:endParaRPr lang="fr-FR" sz="2000" dirty="0">
              <a:solidFill>
                <a:schemeClr val="bg1">
                  <a:lumMod val="85000"/>
                </a:schemeClr>
              </a:solidFill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131840" y="4581128"/>
            <a:ext cx="2952328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rganigramme : Connecteur 59"/>
          <p:cNvSpPr/>
          <p:nvPr/>
        </p:nvSpPr>
        <p:spPr>
          <a:xfrm>
            <a:off x="1718558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Organigramme : Connecteur 60"/>
          <p:cNvSpPr/>
          <p:nvPr/>
        </p:nvSpPr>
        <p:spPr>
          <a:xfrm>
            <a:off x="125963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rganigramme : Connecteur 64"/>
          <p:cNvSpPr/>
          <p:nvPr/>
        </p:nvSpPr>
        <p:spPr>
          <a:xfrm>
            <a:off x="2177484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rganigramme : Connecteur 65"/>
          <p:cNvSpPr/>
          <p:nvPr/>
        </p:nvSpPr>
        <p:spPr>
          <a:xfrm>
            <a:off x="1718558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Connecteur 66"/>
          <p:cNvSpPr/>
          <p:nvPr/>
        </p:nvSpPr>
        <p:spPr>
          <a:xfrm>
            <a:off x="125963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rganigramme : Connecteur 88"/>
          <p:cNvSpPr/>
          <p:nvPr/>
        </p:nvSpPr>
        <p:spPr>
          <a:xfrm>
            <a:off x="7227170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rganigramme : Connecteur 89"/>
          <p:cNvSpPr/>
          <p:nvPr/>
        </p:nvSpPr>
        <p:spPr>
          <a:xfrm>
            <a:off x="6763681" y="3140968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rganigramme : Connecteur 90"/>
          <p:cNvSpPr/>
          <p:nvPr/>
        </p:nvSpPr>
        <p:spPr>
          <a:xfrm>
            <a:off x="6300192" y="3140968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rganigramme : Connecteur 91"/>
          <p:cNvSpPr/>
          <p:nvPr/>
        </p:nvSpPr>
        <p:spPr>
          <a:xfrm>
            <a:off x="7227170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rganigramme : Connecteur 92"/>
          <p:cNvSpPr/>
          <p:nvPr/>
        </p:nvSpPr>
        <p:spPr>
          <a:xfrm>
            <a:off x="6763681" y="3789040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rganigramme : Connecteur 93"/>
          <p:cNvSpPr/>
          <p:nvPr/>
        </p:nvSpPr>
        <p:spPr>
          <a:xfrm>
            <a:off x="6300192" y="3789040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rganigramme : Connecteur 94"/>
          <p:cNvSpPr/>
          <p:nvPr/>
        </p:nvSpPr>
        <p:spPr>
          <a:xfrm>
            <a:off x="7227170" y="4437112"/>
            <a:ext cx="360040" cy="360040"/>
          </a:xfrm>
          <a:prstGeom prst="flowChartConnector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rganigramme : Connecteur 95"/>
          <p:cNvSpPr/>
          <p:nvPr/>
        </p:nvSpPr>
        <p:spPr>
          <a:xfrm>
            <a:off x="6763681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rganigramme : Connecteur 96"/>
          <p:cNvSpPr/>
          <p:nvPr/>
        </p:nvSpPr>
        <p:spPr>
          <a:xfrm>
            <a:off x="6300192" y="4437112"/>
            <a:ext cx="360040" cy="36004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450123" y="170080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Client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007793" y="170080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Lucida Sans Unicode" pitchFamily="34" charset="0"/>
              </a:rPr>
              <a:t>Fournisseur</a:t>
            </a:r>
            <a:endParaRPr lang="fr-FR" sz="2400" dirty="0">
              <a:solidFill>
                <a:schemeClr val="bg1"/>
              </a:solidFill>
              <a:latin typeface="Fira Sans Medium" pitchFamily="34" charset="0"/>
              <a:ea typeface="Fira Sans Medium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 ws = new WebSocket(address);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ws.onmessage 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obs.onNext.bind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obs.onError.bind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obs.onCompleted.bind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611560" y="1196752"/>
            <a:ext cx="84128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new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address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the data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Rx.Observable.create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obs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Handle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messages  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ws.onmessage = obs.onNext.bind(obs);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ws.onerror = obs.onError.bind(obs);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</a:t>
            </a:r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ws.onclose = obs.onCompleted.bind(obs);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//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way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to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unsubscribe</a:t>
            </a:r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ws.close.bind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ws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});</a:t>
            </a:r>
          </a:p>
          <a:p>
            <a:endParaRPr lang="fr-FR" dirty="0" smtClean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return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osbervable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}</a:t>
            </a:r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Network </a:t>
            </a:r>
            <a:r>
              <a:rPr lang="fr-FR" sz="2800" dirty="0" err="1" smtClean="0">
                <a:solidFill>
                  <a:schemeClr val="tx1"/>
                </a:solidFill>
              </a:rPr>
              <a:t>Receiver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99331" name="Picture 3" descr="C:\Users\HOME\Desktop\recei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365104"/>
            <a:ext cx="1540967" cy="1953417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5220072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2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276872"/>
            <a:ext cx="1512168" cy="14401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GUI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C:\Users\HOME\Desktop\gu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93096"/>
            <a:ext cx="2753213" cy="2177989"/>
          </a:xfrm>
          <a:prstGeom prst="rect">
            <a:avLst/>
          </a:prstGeom>
          <a:noFill/>
        </p:spPr>
      </p:pic>
      <p:cxnSp>
        <p:nvCxnSpPr>
          <p:cNvPr id="7" name="Connecteur droit avec flèche 6"/>
          <p:cNvCxnSpPr/>
          <p:nvPr/>
        </p:nvCxnSpPr>
        <p:spPr>
          <a:xfrm>
            <a:off x="-612576" y="2996952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ME\Desktop\Présentation RX\PPT\Arriere plans\Redbridge-04-ardo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225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971600" y="1844824"/>
            <a:ext cx="69124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fromWebSocket</a:t>
            </a:r>
            <a:r>
              <a:rPr lang="fr-FR" dirty="0" smtClean="0">
                <a:solidFill>
                  <a:srgbClr val="FFC000"/>
                </a:solidFill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('ws://localhost:8887/')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.throttleFirst(150)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.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subscribe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   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function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 {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chart.series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[0];</a:t>
            </a:r>
          </a:p>
          <a:p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var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 x = (new Date()).</a:t>
            </a:r>
            <a:r>
              <a:rPr lang="en-US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getTime</a:t>
            </a:r>
            <a:r>
              <a:rPr lang="en-US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var y =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parseFloat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evt.data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	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series.addPoint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([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x,y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],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, </a:t>
            </a:r>
            <a:r>
              <a:rPr lang="fr-FR" dirty="0" err="1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true</a:t>
            </a:r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);</a:t>
            </a:r>
          </a:p>
          <a:p>
            <a:r>
              <a:rPr lang="fr-FR" dirty="0" smtClean="0">
                <a:latin typeface="Lucida Console" pitchFamily="49" charset="0"/>
                <a:ea typeface="Fira Sans Book" pitchFamily="34" charset="0"/>
                <a:cs typeface="Lucida Sans Unicode" pitchFamily="34" charset="0"/>
              </a:rPr>
              <a:t>	});</a:t>
            </a:r>
          </a:p>
          <a:p>
            <a:endParaRPr lang="fr-FR" dirty="0">
              <a:latin typeface="Lucida Console" pitchFamily="49" charset="0"/>
              <a:ea typeface="Fira Sans Book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1637</Words>
  <Application>Microsoft Office PowerPoint</Application>
  <PresentationFormat>Affichage à l'écran (4:3)</PresentationFormat>
  <Paragraphs>838</Paragraphs>
  <Slides>126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126</vt:i4>
      </vt:variant>
    </vt:vector>
  </HeadingPairs>
  <TitlesOfParts>
    <vt:vector size="137" baseType="lpstr">
      <vt:lpstr>Arial</vt:lpstr>
      <vt:lpstr>Fira Sans SemiBold</vt:lpstr>
      <vt:lpstr>Fira Sans Medium</vt:lpstr>
      <vt:lpstr>Aint Nothing Fancy</vt:lpstr>
      <vt:lpstr>Calibri</vt:lpstr>
      <vt:lpstr>Fira Sans Thin</vt:lpstr>
      <vt:lpstr>Impact</vt:lpstr>
      <vt:lpstr>Fira Sans Book</vt:lpstr>
      <vt:lpstr>Lucida Sans Unicode</vt:lpstr>
      <vt:lpstr>Lucida Console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HOME</dc:creator>
  <cp:lastModifiedBy>Antoine CAILLY</cp:lastModifiedBy>
  <cp:revision>184</cp:revision>
  <dcterms:created xsi:type="dcterms:W3CDTF">2015-02-22T10:26:57Z</dcterms:created>
  <dcterms:modified xsi:type="dcterms:W3CDTF">2015-03-13T16:47:22Z</dcterms:modified>
</cp:coreProperties>
</file>